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70" r:id="rId12"/>
    <p:sldId id="264" r:id="rId13"/>
    <p:sldId id="263" r:id="rId14"/>
    <p:sldId id="268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CC00"/>
    <a:srgbClr val="99CC00"/>
    <a:srgbClr val="FF9933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38E3CA-9F26-4987-9047-2DCFFA2F91A4}" type="datetimeFigureOut">
              <a:rPr lang="pl-PL" smtClean="0"/>
              <a:pPr/>
              <a:t>2021-04-16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3286148"/>
          </a:xfrm>
        </p:spPr>
        <p:txBody>
          <a:bodyPr>
            <a:normAutofit/>
          </a:bodyPr>
          <a:lstStyle/>
          <a:p>
            <a:endParaRPr lang="pl-PL" b="1" i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endParaRPr lang="pl-PL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endParaRPr lang="pl-PL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www.sp109.wroclaw.pl</a:t>
            </a:r>
            <a:r>
              <a:rPr lang="pl-PL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pl-PL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Szkoła Podstawowa Nr 109</a:t>
            </a:r>
            <a:r>
              <a:rPr lang="pl-PL" sz="3600" dirty="0" smtClean="0">
                <a:latin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im. Edwarda Dembowskiego</a:t>
            </a:r>
            <a:r>
              <a:rPr lang="pl-PL" sz="3600" dirty="0" smtClean="0">
                <a:latin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ul. Inżynierska 54</a:t>
            </a:r>
            <a:r>
              <a:rPr lang="pl-PL" sz="3600" dirty="0" smtClean="0">
                <a:latin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53-230 Wrocław</a:t>
            </a:r>
            <a:endParaRPr lang="pl-PL" sz="3600" dirty="0"/>
          </a:p>
        </p:txBody>
      </p:sp>
      <p:pic>
        <p:nvPicPr>
          <p:cNvPr id="4" name="Picture 12" descr="j0307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00636"/>
            <a:ext cx="590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dj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2714620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42910" y="642918"/>
            <a:ext cx="8072494" cy="3046988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PEDAGOG I PSYCHOLOG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pl-PL" sz="2400" b="1" u="sng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prowadzi rozmowy i warsztaty z uczniami,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współpracuje  z  instytucjami pozarządowymi w celu pozyskania   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środków na rozwijanie uzdolnień dzieci , a także wspierających dzieci </a:t>
            </a: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w trudnej sytuacji materialnej,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współpracuje z Poradnią Psychologiczno-Pedagogiczną,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organizuje  spotkania, warsztaty mające na celu wzmacnianie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poczucia własnej wartości oraz możliwości wykorzystywania   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potencjału twórczego</a:t>
            </a:r>
            <a:r>
              <a:rPr lang="pl-PL" sz="2400" dirty="0">
                <a:latin typeface="Monotype Corsiva" panose="03010101010201010101" pitchFamily="66" charset="0"/>
              </a:rPr>
              <a:t>.</a:t>
            </a:r>
            <a:endParaRPr lang="pl-PL" sz="2400" dirty="0" smtClean="0">
              <a:latin typeface="Monotype Corsiva" panose="03010101010201010101" pitchFamily="66" charset="0"/>
            </a:endParaRPr>
          </a:p>
        </p:txBody>
      </p:sp>
      <p:pic>
        <p:nvPicPr>
          <p:cNvPr id="4" name="Picture 20" descr="IMG_1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4470" y="4500570"/>
            <a:ext cx="2286016" cy="1714512"/>
          </a:xfrm>
          <a:prstGeom prst="rect">
            <a:avLst/>
          </a:prstGeom>
        </p:spPr>
      </p:pic>
      <p:pic>
        <p:nvPicPr>
          <p:cNvPr id="5" name="Picture 21" descr="IMG_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52757" y="4500570"/>
            <a:ext cx="2286016" cy="1711711"/>
          </a:xfrm>
          <a:prstGeom prst="rect">
            <a:avLst/>
          </a:prstGeom>
          <a:noFill/>
        </p:spPr>
      </p:pic>
      <p:pic>
        <p:nvPicPr>
          <p:cNvPr id="6" name="Picture 25" descr="IMG_1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237" y="4572008"/>
            <a:ext cx="2159949" cy="162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zdjecia.interia.pl/img,gcsi,178B28392CC401D3E9353C811DDE71B132B83E15,mpid,7,maxwidth,1366,maxheight,6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Kasia\AppData\Local\Temp\IMG_20210309_120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33004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Kasia\AppData\Local\Temp\IMG_20210309_120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32718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Kasia\AppData\Local\Temp\IMG_20210309_1210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00042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1285860"/>
            <a:ext cx="6429404" cy="4228850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ŚWIETLICA SZKOLNA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pl-PL" sz="2400" b="1" u="sng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</a:pPr>
            <a:r>
              <a:rPr lang="pl-PL" sz="2400" b="1" dirty="0" smtClean="0">
                <a:latin typeface="Monotype Corsiva" panose="03010101010201010101" pitchFamily="66" charset="0"/>
              </a:rPr>
              <a:t>Nauczyciele: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pl-PL" sz="2400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organizują konkursy , pokazy, przeglądy,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stwarzają  okazje do integracji uczniów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Monotype Corsiva" panose="03010101010201010101" pitchFamily="66" charset="0"/>
              </a:rPr>
              <a:t>  i prezentowania swoich zainteresowań , hobby,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Monotype Corsiva" panose="03010101010201010101" pitchFamily="66" charset="0"/>
              </a:rPr>
              <a:t>  umiejętności,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organizują ciekawe wyjścia i wycieczki zgodnie </a:t>
            </a:r>
            <a:br>
              <a:rPr lang="pl-PL" sz="2400" dirty="0" smtClean="0">
                <a:latin typeface="Monotype Corsiva" panose="03010101010201010101" pitchFamily="66" charset="0"/>
              </a:rPr>
            </a:br>
            <a:r>
              <a:rPr lang="pl-PL" sz="2400" dirty="0" smtClean="0">
                <a:latin typeface="Monotype Corsiva" panose="03010101010201010101" pitchFamily="66" charset="0"/>
              </a:rPr>
              <a:t>  z zainteresowaniami uczniów,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stwarzają okazje do wyzwalania inicjatyw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uczniowskich- organizacja akcji charytatywnych,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realizują  projekty 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współpracują z instytucjami  pozaszkolnymi.</a:t>
            </a:r>
            <a:endParaRPr lang="pl-PL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7" descr="ślęż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2160" y="4365104"/>
            <a:ext cx="2840038" cy="2130425"/>
          </a:xfrm>
          <a:prstGeom prst="rect">
            <a:avLst/>
          </a:prstGeom>
          <a:noFill/>
        </p:spPr>
      </p:pic>
      <p:pic>
        <p:nvPicPr>
          <p:cNvPr id="4" name="Picture 6" descr="DSC_5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8" y="357166"/>
            <a:ext cx="3143272" cy="20906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972943"/>
            <a:ext cx="6072214" cy="5299912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pl-PL" sz="2000" b="1" u="sng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pl-PL" sz="2000" b="1" u="sng" dirty="0" smtClean="0"/>
          </a:p>
          <a:p>
            <a:pPr>
              <a:lnSpc>
                <a:spcPct val="9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BIBLIOTEKA, </a:t>
            </a:r>
          </a:p>
          <a:p>
            <a:pPr>
              <a:lnSpc>
                <a:spcPct val="9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CENTRUM INFORMACJI </a:t>
            </a:r>
          </a:p>
          <a:p>
            <a:pPr>
              <a:lnSpc>
                <a:spcPct val="9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MULTIMEDIALNEJ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zawiera  bogaty księgozbiór dedykowany uczniom,  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rodzicom, nauczycielom,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księgozbiór wzbogacany jest zgodnie z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oczekiwaniami i zainteresowaniami uczniów,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zachęca  zainteresowanych uczniów do pracy na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rzecz biblioteki,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 umożliwia  uczniowi przygotowywanie się do zajęć,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konkursów, prezentacji,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daje możliwości korzys</a:t>
            </a:r>
            <a:r>
              <a:rPr lang="pl-PL" dirty="0" smtClean="0"/>
              <a:t>tania </a:t>
            </a:r>
            <a:r>
              <a:rPr lang="pl-PL" sz="2400" dirty="0" smtClean="0">
                <a:latin typeface="Monotype Corsiva" panose="03010101010201010101" pitchFamily="66" charset="0"/>
              </a:rPr>
              <a:t>z technologii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informacyjnych.</a:t>
            </a:r>
          </a:p>
        </p:txBody>
      </p:sp>
      <p:pic>
        <p:nvPicPr>
          <p:cNvPr id="3" name="Picture 8" descr="DSC_53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70762" y="214290"/>
            <a:ext cx="3974438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ia\Desktop\filmik\P124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8069902" cy="5162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285728"/>
            <a:ext cx="79296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r>
              <a:rPr lang="pl-PL" sz="2000" dirty="0" smtClean="0"/>
              <a:t> </a:t>
            </a:r>
            <a:r>
              <a:rPr lang="pl-PL" sz="2000" b="1" i="1" dirty="0" smtClean="0">
                <a:latin typeface="Bookman Old Style" pitchFamily="18" charset="0"/>
              </a:rPr>
              <a:t>„ Naszym celem nadal jest to, żeby nasza szkoła była najlepsza…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                Żeby była to szkoła, w której nie ma porażek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 i którą wszyscy uczniowie kończą,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           wiedząc, jaki mają talent, jakie zdolności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                                                 i jaki typ inteligencji,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dzięki którym mogą stać się kimkolwiek zechcą.”</a:t>
            </a:r>
            <a:endParaRPr lang="pl-PL" sz="2000" b="1" dirty="0" smtClean="0">
              <a:latin typeface="Bookman Old Style" pitchFamily="18" charset="0"/>
            </a:endParaRPr>
          </a:p>
          <a:p>
            <a:pPr algn="r">
              <a:defRPr/>
            </a:pPr>
            <a:r>
              <a:rPr lang="pl-PL" sz="2000" b="1" dirty="0" smtClean="0">
                <a:latin typeface="Bookman Old Style" pitchFamily="18" charset="0"/>
              </a:rPr>
              <a:t>M. Alexander</a:t>
            </a:r>
          </a:p>
        </p:txBody>
      </p:sp>
      <p:pic>
        <p:nvPicPr>
          <p:cNvPr id="4098" name="Picture 2" descr="C:\Users\Kasia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786322"/>
            <a:ext cx="4273565" cy="150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i="1" dirty="0">
              <a:solidFill>
                <a:srgbClr val="00008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i="1" dirty="0">
              <a:solidFill>
                <a:srgbClr val="00008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PRIORYTETAMI NASZEJ SZKOŁY SĄ: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harmonijny rozwój dziecka, oparty na jego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3200" dirty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3200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niepowtarzalności  i indywidualności,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przyjazna atmosfera,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rzetelna opieka i wsparcie.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sz="3200" dirty="0">
              <a:solidFill>
                <a:srgbClr val="000080"/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IMG_3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1942" y="3678916"/>
            <a:ext cx="3570760" cy="2679042"/>
          </a:xfrm>
          <a:prstGeom prst="rect">
            <a:avLst/>
          </a:prstGeom>
          <a:noFill/>
        </p:spPr>
      </p:pic>
      <p:pic>
        <p:nvPicPr>
          <p:cNvPr id="1026" name="Picture 2" descr="C:\Users\Kasia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857628"/>
            <a:ext cx="1744393" cy="1476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_5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2" y="1571612"/>
            <a:ext cx="4248150" cy="2824163"/>
          </a:xfrm>
          <a:prstGeom prst="rect">
            <a:avLst/>
          </a:prstGeom>
          <a:noFill/>
        </p:spPr>
      </p:pic>
      <p:pic>
        <p:nvPicPr>
          <p:cNvPr id="4" name="Picture 9" descr="P10306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571480"/>
            <a:ext cx="3511550" cy="2335213"/>
          </a:xfrm>
          <a:prstGeom prst="rect">
            <a:avLst/>
          </a:prstGeom>
          <a:noFill/>
        </p:spPr>
      </p:pic>
      <p:pic>
        <p:nvPicPr>
          <p:cNvPr id="5" name="Picture 11" descr="IMG_12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85852" y="3571876"/>
            <a:ext cx="2913057" cy="2184167"/>
          </a:xfrm>
          <a:prstGeom prst="rect">
            <a:avLst/>
          </a:prstGeom>
          <a:noFill/>
        </p:spPr>
      </p:pic>
      <p:pic>
        <p:nvPicPr>
          <p:cNvPr id="2050" name="Picture 2" descr="C:\Users\Kasia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643446"/>
            <a:ext cx="1571616" cy="157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785794"/>
            <a:ext cx="778674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l-PL" sz="3200" b="1" dirty="0" smtClean="0">
                <a:latin typeface="Monotype Corsiva" panose="03010101010201010101" pitchFamily="66" charset="0"/>
              </a:rPr>
              <a:t>Główne </a:t>
            </a:r>
            <a:r>
              <a:rPr lang="pl-PL" sz="3200" b="1" dirty="0">
                <a:latin typeface="Monotype Corsiva" panose="03010101010201010101" pitchFamily="66" charset="0"/>
              </a:rPr>
              <a:t>zadanie: </a:t>
            </a:r>
            <a:r>
              <a:rPr lang="pl-PL" sz="3200" b="1" dirty="0" smtClean="0">
                <a:latin typeface="Monotype Corsiva" panose="03010101010201010101" pitchFamily="66" charset="0"/>
              </a:rPr>
              <a:t>edukacja </a:t>
            </a:r>
            <a:endParaRPr lang="pl-PL" sz="3200" b="1" dirty="0">
              <a:latin typeface="Monotype Corsiva" panose="03010101010201010101" pitchFamily="66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pl-PL" sz="3200" b="1" dirty="0">
                <a:latin typeface="Monotype Corsiva" panose="03010101010201010101" pitchFamily="66" charset="0"/>
              </a:rPr>
              <a:t> twórczego, myślącego, </a:t>
            </a:r>
            <a:r>
              <a:rPr lang="pl-PL" sz="3200" b="1" dirty="0" smtClean="0">
                <a:latin typeface="Monotype Corsiva" panose="03010101010201010101" pitchFamily="66" charset="0"/>
              </a:rPr>
              <a:t>otwartego na ludzi</a:t>
            </a:r>
          </a:p>
          <a:p>
            <a:pPr algn="ctr">
              <a:lnSpc>
                <a:spcPct val="80000"/>
              </a:lnSpc>
              <a:defRPr/>
            </a:pPr>
            <a:r>
              <a:rPr lang="pl-PL" sz="3200" b="1" dirty="0">
                <a:latin typeface="Monotype Corsiva" panose="03010101010201010101" pitchFamily="66" charset="0"/>
              </a:rPr>
              <a:t>i</a:t>
            </a:r>
            <a:r>
              <a:rPr lang="pl-PL" sz="3200" b="1" dirty="0" smtClean="0">
                <a:latin typeface="Monotype Corsiva" panose="03010101010201010101" pitchFamily="66" charset="0"/>
              </a:rPr>
              <a:t> świat, poszukującego człowieka</a:t>
            </a:r>
          </a:p>
          <a:p>
            <a:pPr algn="ctr">
              <a:lnSpc>
                <a:spcPct val="80000"/>
              </a:lnSpc>
              <a:defRPr/>
            </a:pPr>
            <a:endParaRPr lang="pl-PL" sz="2400" b="1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defRPr/>
            </a:pP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3" name="Picture 8" descr="Obraz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4336326"/>
            <a:ext cx="2460645" cy="18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IMG_06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64" y="3933056"/>
            <a:ext cx="360045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braz 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0217" y="2167244"/>
            <a:ext cx="2889252" cy="2169082"/>
          </a:xfrm>
          <a:prstGeom prst="rect">
            <a:avLst/>
          </a:prstGeom>
          <a:noFill/>
        </p:spPr>
      </p:pic>
      <p:pic>
        <p:nvPicPr>
          <p:cNvPr id="6" name="Picture 5" descr="Kopia IMG_23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18618" y="2078024"/>
            <a:ext cx="2057624" cy="1506544"/>
          </a:xfrm>
          <a:prstGeom prst="rect">
            <a:avLst/>
          </a:prstGeom>
          <a:noFill/>
        </p:spPr>
      </p:pic>
      <p:pic>
        <p:nvPicPr>
          <p:cNvPr id="5122" name="Picture 2" descr="C:\Users\Kasia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91" y="2078024"/>
            <a:ext cx="2415924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53888"/>
            <a:ext cx="5492209" cy="42165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dirty="0">
              <a:solidFill>
                <a:srgbClr val="00008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BAZA SZKOŁY: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przestronne, słoneczne sale zajęć,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biblioteka z czytelnią i salą multimedialną,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pracowania komputerowa,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sale sportowe,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sala gimnastyki korekcyjnej,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boisko oraz wydzielony plac zabaw dla dzieci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000" dirty="0">
                <a:solidFill>
                  <a:srgbClr val="000080"/>
                </a:solidFill>
                <a:latin typeface="Monotype Corsiva" pitchFamily="66" charset="0"/>
                <a:cs typeface="Arial" pitchFamily="34" charset="0"/>
              </a:rPr>
              <a:t>b</a:t>
            </a:r>
            <a:r>
              <a:rPr lang="pl-PL" sz="2000" dirty="0" smtClean="0">
                <a:solidFill>
                  <a:srgbClr val="000080"/>
                </a:solidFill>
                <a:latin typeface="Monotype Corsiva" pitchFamily="66" charset="0"/>
                <a:cs typeface="Arial" pitchFamily="34" charset="0"/>
              </a:rPr>
              <a:t>ieżnia i korty tenisowe,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000" dirty="0">
                <a:solidFill>
                  <a:srgbClr val="000080"/>
                </a:solidFill>
                <a:latin typeface="Monotype Corsiva" pitchFamily="66" charset="0"/>
                <a:cs typeface="Arial" pitchFamily="34" charset="0"/>
              </a:rPr>
              <a:t>s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cs typeface="Arial" pitchFamily="34" charset="0"/>
              </a:rPr>
              <a:t>iłownia na powietrzu,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miejsce zabaw dla uczniów klas I-III  „Radosna szkoła”,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opieka świetlicowa z podziałem na grupy wiekowe,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własna stołówka.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0" name="Picture 10" descr="C:\Users\Kasia\Desktop\filmik\P124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572008"/>
            <a:ext cx="5145078" cy="2000264"/>
          </a:xfrm>
          <a:prstGeom prst="rect">
            <a:avLst/>
          </a:prstGeom>
          <a:noFill/>
        </p:spPr>
      </p:pic>
      <p:pic>
        <p:nvPicPr>
          <p:cNvPr id="15371" name="Picture 11" descr="C:\Users\Kasia\Desktop\filmik\P124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0042"/>
            <a:ext cx="2287558" cy="3786214"/>
          </a:xfrm>
          <a:prstGeom prst="rect">
            <a:avLst/>
          </a:prstGeom>
          <a:noFill/>
        </p:spPr>
      </p:pic>
      <p:pic>
        <p:nvPicPr>
          <p:cNvPr id="3074" name="Picture 2" descr="C:\Users\Kasia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1357302" cy="135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84665"/>
            <a:ext cx="5906445" cy="59554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cs typeface="Arial" pitchFamily="34" charset="0"/>
              </a:rPr>
              <a:t>OFERTA DLA UCZNIA: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Nauka języka angielskiego od klasy </a:t>
            </a: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pierwszej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cs typeface="Arial" pitchFamily="34" charset="0"/>
              </a:rPr>
              <a:t>Nauka języka niemieckiego od klasy czwartej,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cs typeface="Arial" pitchFamily="34" charset="0"/>
              </a:rPr>
              <a:t>Szachy , kodowanie od klasy I,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Klasy sportowe,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Zajęcia z logopedą, pedagogiem, psychologiem,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dirty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biofeedback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Bogata oferta kół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zainteresowań,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Gimnastyka korekcyjna,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Nauka pływania dla klas III,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Zajęcia metodą projektu,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Zajęcia sportowo- rekreacyjne 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Smaczne i zdrowe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obiady przygotowane na miejscu</a:t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w stołówce szkolnej  .</a:t>
            </a:r>
            <a:endParaRPr lang="pl-PL" sz="2400" dirty="0" smtClean="0">
              <a:solidFill>
                <a:srgbClr val="0033CC"/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400" dirty="0" smtClean="0">
              <a:solidFill>
                <a:srgbClr val="000080"/>
              </a:solidFill>
              <a:latin typeface="Monotype Corsiva" pitchFamily="66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P10905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6446" y="3289380"/>
            <a:ext cx="30241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Obraz -Magda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59832" y="4890273"/>
            <a:ext cx="2501908" cy="1876431"/>
          </a:xfrm>
          <a:prstGeom prst="rect">
            <a:avLst/>
          </a:prstGeom>
          <a:noFill/>
        </p:spPr>
      </p:pic>
      <p:pic>
        <p:nvPicPr>
          <p:cNvPr id="5" name="Picture 4" descr="Obraz 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57884" y="428604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3785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8" y="4076700"/>
            <a:ext cx="3370262" cy="2528888"/>
          </a:xfrm>
          <a:prstGeom prst="rect">
            <a:avLst/>
          </a:prstGeom>
          <a:noFill/>
        </p:spPr>
      </p:pic>
      <p:pic>
        <p:nvPicPr>
          <p:cNvPr id="3" name="Picture 6" descr="panoram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414" y="428604"/>
            <a:ext cx="2808288" cy="2105025"/>
          </a:xfrm>
          <a:prstGeom prst="rect">
            <a:avLst/>
          </a:prstGeom>
          <a:noFill/>
        </p:spPr>
      </p:pic>
      <p:pic>
        <p:nvPicPr>
          <p:cNvPr id="4" name="Picture 5" descr="IMG_39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1428736"/>
            <a:ext cx="3240088" cy="2430462"/>
          </a:xfrm>
          <a:prstGeom prst="rect">
            <a:avLst/>
          </a:prstGeom>
        </p:spPr>
      </p:pic>
      <p:pic>
        <p:nvPicPr>
          <p:cNvPr id="1026" name="Picture 2" descr="C:\Users\Kasia\Desktop\filmik\P1240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097952"/>
            <a:ext cx="3143272" cy="292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_1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9338" y="260350"/>
            <a:ext cx="2914650" cy="2185988"/>
          </a:xfrm>
          <a:prstGeom prst="rect">
            <a:avLst/>
          </a:prstGeom>
        </p:spPr>
      </p:pic>
      <p:pic>
        <p:nvPicPr>
          <p:cNvPr id="3" name="Picture 9" descr="DSCN14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450" y="765175"/>
            <a:ext cx="2914650" cy="2185988"/>
          </a:xfrm>
          <a:prstGeom prst="rect">
            <a:avLst/>
          </a:prstGeom>
        </p:spPr>
      </p:pic>
      <p:pic>
        <p:nvPicPr>
          <p:cNvPr id="4" name="Picture 12" descr="IMG_36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56100" y="3286125"/>
            <a:ext cx="3781425" cy="2835275"/>
          </a:xfrm>
          <a:prstGeom prst="rect">
            <a:avLst/>
          </a:prstGeom>
        </p:spPr>
      </p:pic>
      <p:pic>
        <p:nvPicPr>
          <p:cNvPr id="5" name="Picture 12" descr="zdj 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1538" y="3500438"/>
            <a:ext cx="2743194" cy="20571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Kasia\Desktop\filmik\20201015_151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04"/>
            <a:ext cx="21705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Kasia\Desktop\filmik\20200928_1137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428604"/>
            <a:ext cx="2714644" cy="41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Kasia\Desktop\filmik\20210129_1304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363739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Kasia\Desktop\filmik\IMG-20210304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Kasia\Desktop\filmik\P12401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143380"/>
            <a:ext cx="2971800" cy="22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381</Words>
  <Application>Microsoft Office PowerPoint</Application>
  <PresentationFormat>Pokaz na ekranie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   Szkoła Podstawowa Nr 109 im. Edwarda Dembowskiego ul. Inżynierska 54 53-230 Wrocław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Kasia</dc:creator>
  <cp:lastModifiedBy>Szczygieł Elżbieta</cp:lastModifiedBy>
  <cp:revision>16</cp:revision>
  <dcterms:created xsi:type="dcterms:W3CDTF">2021-04-08T15:01:49Z</dcterms:created>
  <dcterms:modified xsi:type="dcterms:W3CDTF">2021-04-16T10:47:38Z</dcterms:modified>
</cp:coreProperties>
</file>