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22"/>
  </p:notesMasterIdLst>
  <p:handoutMasterIdLst>
    <p:handoutMasterId r:id="rId23"/>
  </p:handoutMasterIdLst>
  <p:sldIdLst>
    <p:sldId id="423" r:id="rId2"/>
    <p:sldId id="427" r:id="rId3"/>
    <p:sldId id="425" r:id="rId4"/>
    <p:sldId id="426" r:id="rId5"/>
    <p:sldId id="429" r:id="rId6"/>
    <p:sldId id="452" r:id="rId7"/>
    <p:sldId id="447" r:id="rId8"/>
    <p:sldId id="440" r:id="rId9"/>
    <p:sldId id="430" r:id="rId10"/>
    <p:sldId id="431" r:id="rId11"/>
    <p:sldId id="432" r:id="rId12"/>
    <p:sldId id="446" r:id="rId13"/>
    <p:sldId id="436" r:id="rId14"/>
    <p:sldId id="435" r:id="rId15"/>
    <p:sldId id="445" r:id="rId16"/>
    <p:sldId id="443" r:id="rId17"/>
    <p:sldId id="438" r:id="rId18"/>
    <p:sldId id="420" r:id="rId19"/>
    <p:sldId id="421" r:id="rId20"/>
    <p:sldId id="422" r:id="rId2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CCFF"/>
    <a:srgbClr val="FF99FF"/>
    <a:srgbClr val="FF66FF"/>
    <a:srgbClr val="CCFFCC"/>
    <a:srgbClr val="CCFF99"/>
    <a:srgbClr val="0000FF"/>
    <a:srgbClr val="8AAF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FD4443E-F989-4FC4-A0C8-D5A2AF1F390B}" styleName="Styl ciemny 1 — Ak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6" autoAdjust="0"/>
    <p:restoredTop sz="94872" autoAdjust="0"/>
  </p:normalViewPr>
  <p:slideViewPr>
    <p:cSldViewPr>
      <p:cViewPr varScale="1">
        <p:scale>
          <a:sx n="109" d="100"/>
          <a:sy n="109" d="100"/>
        </p:scale>
        <p:origin x="136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8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C6014A1-7B69-49D5-98EF-3B363597B25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7242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46CD76-832A-4E60-AC50-702920CF530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99531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46CD76-832A-4E60-AC50-702920CF5309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6459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580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95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30275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30275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194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66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127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5301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510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510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2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678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678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755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385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0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9240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2611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5486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2985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6053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7712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6254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pic>
        <p:nvPicPr>
          <p:cNvPr id="1028" name="Obraz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63500"/>
            <a:ext cx="42830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pole tekstowe 2"/>
          <p:cNvSpPr txBox="1">
            <a:spLocks noChangeArrowheads="1"/>
          </p:cNvSpPr>
          <p:nvPr/>
        </p:nvSpPr>
        <p:spPr bwMode="auto">
          <a:xfrm>
            <a:off x="457200" y="38100"/>
            <a:ext cx="3455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>
                <a:latin typeface="Calibri Light" panose="020F0302020204030204" pitchFamily="34" charset="0"/>
              </a:rPr>
              <a:t>BANK SCENARIUSZY</a:t>
            </a:r>
          </a:p>
          <a:p>
            <a:pPr eaLnBrk="1" hangingPunct="1">
              <a:defRPr/>
            </a:pPr>
            <a:r>
              <a:rPr lang="pl-PL" altLang="pl-PL" sz="1600" b="1">
                <a:latin typeface="Calibri Light" panose="020F0302020204030204" pitchFamily="34" charset="0"/>
              </a:rPr>
              <a:t>www.zdrowojem.fundacjabos.pl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D3D94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sz="4400" smtClean="0"/>
              <a:t>Mądre zakupy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pl-PL" smtClean="0"/>
              <a:t>Kryteria wyboru żywności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pl-PL" sz="2400" b="1" dirty="0" smtClean="0"/>
              <a:t>Etykieta produktu powinna zawierać:</a:t>
            </a:r>
            <a:endParaRPr lang="pl-PL" altLang="pl-PL" sz="2400" dirty="0" smtClean="0"/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waga netto lub liczba sztuk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wartość odżywcza </a:t>
            </a:r>
            <a:r>
              <a:rPr lang="pl-PL" altLang="pl-PL" sz="2400" dirty="0" smtClean="0"/>
              <a:t>– </a:t>
            </a:r>
            <a:r>
              <a:rPr lang="pl-PL" altLang="pl-PL" sz="1800" dirty="0" smtClean="0"/>
              <a:t>podawana zwykle w 100 g lub 100 ml, lub innej określonej porcji. Znakowanie wartością odżywczą obejmuje: wartość energetyczną oraz zawartość tłuszczu, kwasów tłuszczowych nasyconych, węglowodanów, cukrów, białka i soli. Może ona zostać rozszerzona o zawartość kwasów tłuszczowych jednonienasyconych, kwasów tłuszczowych wielonienasyconych, alkoholi wielowodorotlenowych, skrobi, błonnika, witamin lub składników mineralnych.</a:t>
            </a:r>
            <a:endParaRPr lang="pl-PL" altLang="pl-PL" sz="2400" dirty="0" smtClean="0"/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sposób przygotowywania lub stosowania produktu</a:t>
            </a:r>
            <a:r>
              <a:rPr lang="pl-PL" altLang="pl-PL" sz="2000" b="1" dirty="0" smtClean="0"/>
              <a:t>, </a:t>
            </a:r>
            <a:r>
              <a:rPr lang="pl-PL" altLang="pl-PL" sz="2000" dirty="0" smtClean="0"/>
              <a:t>jeśli bez tych informacji produkt mógłby zostać niewłaściwie wykorzystany;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sposób przechowywania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dane podmiotu wprowadzającego produkt do obrotu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oznaczenie partii</a:t>
            </a:r>
            <a:endParaRPr lang="pl-PL" alt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971550" y="1268413"/>
            <a:ext cx="8172450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endParaRPr lang="pl-PL" b="1" smtClean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endParaRPr lang="pl-PL" sz="1800" b="1" smtClean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3327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5212"/>
              </p:ext>
            </p:extLst>
          </p:nvPr>
        </p:nvGraphicFramePr>
        <p:xfrm>
          <a:off x="323850" y="2628900"/>
          <a:ext cx="8569325" cy="4114808"/>
        </p:xfrm>
        <a:graphic>
          <a:graphicData uri="http://schemas.openxmlformats.org/drawingml/2006/table">
            <a:tbl>
              <a:tblPr/>
              <a:tblGrid>
                <a:gridCol w="4040188"/>
                <a:gridCol w="4529137"/>
              </a:tblGrid>
              <a:tr h="39687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zboża zawierające gluten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tj. pszenica, żyto, jęczmień, owies, orkisz, </a:t>
                      </a:r>
                      <a:r>
                        <a:rPr kumimoji="0" lang="pl-P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kamut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lub ich odmiany hybrydowe;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skorupiaki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jaja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ryby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orzeszki ziemne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nasiona soi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mleko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 (łącznie 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laktozą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);</a:t>
                      </a:r>
                      <a:endParaRPr kumimoji="0" 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orzechy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tj. migdały, orzechy laskowe, orzechy włoskie, orzechy nerkowca, orzeszki </a:t>
                      </a:r>
                      <a:r>
                        <a:rPr kumimoji="0" lang="pl-P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pekan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orzechy brazylijskie, pistacje/orzechy pistacjowe, orzechy makadamia, a także produkty pochodne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seler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gorczyca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nasiona sezamu 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produkty pochodne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dwutlenek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siarki i siarczyny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łubin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mięczaki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4343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8229600" cy="541858"/>
          </a:xfrm>
        </p:spPr>
        <p:txBody>
          <a:bodyPr/>
          <a:lstStyle/>
          <a:p>
            <a:pPr>
              <a:buFontTx/>
              <a:buNone/>
            </a:pPr>
            <a:r>
              <a:rPr lang="pl-PL" altLang="pl-PL" b="1" dirty="0" smtClean="0"/>
              <a:t>Lista </a:t>
            </a:r>
            <a:r>
              <a:rPr lang="pl-PL" altLang="pl-PL" b="1" dirty="0" smtClean="0"/>
              <a:t>alergenów: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920750" y="1196975"/>
            <a:ext cx="8172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pl-PL" sz="1600" b="1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386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4370" name="Rectangle 3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pl-PL" altLang="pl-PL" sz="2000" b="1" dirty="0"/>
              <a:t>Znakowanie wartością odżywczą obejmuje: </a:t>
            </a:r>
            <a:endParaRPr lang="pl-PL" altLang="pl-PL" sz="2000" b="1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wartość </a:t>
            </a:r>
            <a:r>
              <a:rPr lang="pl-PL" altLang="pl-PL" sz="1600" dirty="0"/>
              <a:t>energetyczną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tłuszcz i kwasy tłuszczowe nasycone, 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węglowodany i cukry, 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białka,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sól.</a:t>
            </a:r>
            <a:endParaRPr lang="pl-PL" altLang="pl-PL" sz="1600" dirty="0"/>
          </a:p>
          <a:p>
            <a:pPr>
              <a:buFont typeface="Arial" charset="0"/>
              <a:buChar char="•"/>
              <a:defRPr/>
            </a:pPr>
            <a:r>
              <a:rPr lang="pl-PL" altLang="pl-PL" sz="2000" b="1" dirty="0" smtClean="0"/>
              <a:t>Może </a:t>
            </a:r>
            <a:r>
              <a:rPr lang="pl-PL" altLang="pl-PL" sz="2000" b="1" dirty="0"/>
              <a:t>ona zostać rozszerzona </a:t>
            </a:r>
            <a:r>
              <a:rPr lang="pl-PL" altLang="pl-PL" sz="2000" b="1" dirty="0" smtClean="0"/>
              <a:t/>
            </a:r>
            <a:br>
              <a:rPr lang="pl-PL" altLang="pl-PL" sz="2000" b="1" dirty="0" smtClean="0"/>
            </a:br>
            <a:r>
              <a:rPr lang="pl-PL" altLang="pl-PL" sz="2000" b="1" dirty="0" smtClean="0"/>
              <a:t>o zawartość: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kwasów </a:t>
            </a:r>
            <a:r>
              <a:rPr lang="pl-PL" altLang="pl-PL" sz="1600" dirty="0"/>
              <a:t>tłuszczowych jednonienasyconych, kwasów tłuszczowych wielonienasyconych,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alkoholi </a:t>
            </a:r>
            <a:r>
              <a:rPr lang="pl-PL" altLang="pl-PL" sz="1600" dirty="0"/>
              <a:t>wielowodorotlenowych,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skrobi</a:t>
            </a:r>
            <a:r>
              <a:rPr lang="pl-PL" altLang="pl-PL" sz="1600" dirty="0"/>
              <a:t>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błonnika</a:t>
            </a:r>
            <a:r>
              <a:rPr lang="pl-PL" altLang="pl-PL" sz="1600" dirty="0"/>
              <a:t>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witamin 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składników </a:t>
            </a:r>
            <a:r>
              <a:rPr lang="pl-PL" altLang="pl-PL" sz="1600" dirty="0"/>
              <a:t>mineralnych.</a:t>
            </a:r>
            <a:endParaRPr lang="pl-PL" sz="1600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pl-PL" sz="2000" b="1" dirty="0"/>
              <a:t>Znakowanie wartością odżywczą jest </a:t>
            </a:r>
            <a:r>
              <a:rPr lang="pl-PL" sz="2000" b="1" dirty="0" smtClean="0"/>
              <a:t>obowiązkowe;</a:t>
            </a:r>
            <a:endParaRPr lang="pl-PL" sz="2000" b="1" dirty="0"/>
          </a:p>
          <a:p>
            <a:pPr>
              <a:buFont typeface="Arial" charset="0"/>
              <a:buChar char="•"/>
              <a:defRPr/>
            </a:pPr>
            <a:r>
              <a:rPr lang="pl-PL" sz="2000" b="1" dirty="0"/>
              <a:t>Wartość odżywcza żywności</a:t>
            </a:r>
            <a:r>
              <a:rPr lang="pl-PL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l-PL" sz="2000" dirty="0"/>
              <a:t>informuje o zawartości niezbędnych dla organizmu składników, ich wzajemnych proporcjach i biodostępności</a:t>
            </a:r>
            <a:r>
              <a:rPr lang="pl-PL" sz="2000" dirty="0" smtClean="0"/>
              <a:t>;</a:t>
            </a:r>
          </a:p>
          <a:p>
            <a:pPr>
              <a:buFont typeface="Arial" charset="0"/>
              <a:buChar char="•"/>
              <a:defRPr/>
            </a:pPr>
            <a:r>
              <a:rPr lang="pl-PL" sz="2000" dirty="0" smtClean="0"/>
              <a:t>Podawana w odniesieniu do </a:t>
            </a:r>
            <a:r>
              <a:rPr lang="pl-PL" sz="2000" dirty="0"/>
              <a:t>określonej porcji produktu np. </a:t>
            </a:r>
            <a:r>
              <a:rPr lang="pl-PL" sz="2000" b="1" dirty="0"/>
              <a:t>w 100 g lub 100 ml</a:t>
            </a:r>
            <a:r>
              <a:rPr lang="pl-PL" sz="2000" dirty="0"/>
              <a:t>, lub innej określonej porcji. </a:t>
            </a:r>
          </a:p>
          <a:p>
            <a:pPr>
              <a:buFont typeface="Arial" charset="0"/>
              <a:buChar char="•"/>
              <a:defRPr/>
            </a:pPr>
            <a:endParaRPr lang="pl-PL" sz="1400" dirty="0"/>
          </a:p>
          <a:p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4"/>
          <p:cNvSpPr>
            <a:spLocks noChangeArrowheads="1"/>
          </p:cNvSpPr>
          <p:nvPr/>
        </p:nvSpPr>
        <p:spPr bwMode="auto">
          <a:xfrm>
            <a:off x="3503613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pic>
        <p:nvPicPr>
          <p:cNvPr id="17412" name="Picture 3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5789" y="1624300"/>
            <a:ext cx="3632422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pl-PL" altLang="pl-PL" sz="2400" b="1" smtClean="0"/>
              <a:t>Etykieta nie może: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u="sng" smtClean="0"/>
              <a:t>wprowadzać w błąd</a:t>
            </a:r>
            <a:r>
              <a:rPr lang="pl-PL" altLang="pl-PL" sz="2400" smtClean="0"/>
              <a:t> konsumenta za pomocą rysunku, tekstu odnośnie właściwości, składu, ilości, pochodzenia lub metody produkcji;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smtClean="0"/>
              <a:t>przypisywać działania lub właściwości, których nie ma np. zapobieganiu chorobom i leczeniu;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smtClean="0"/>
              <a:t>stosować określenia „zdrowy”, „bezpieczny”, itp.;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smtClean="0"/>
              <a:t>stosować określenia „bio”, jako elementu nazwy produktu, który nie jest produktem rolnictwa ekologicznego;</a:t>
            </a:r>
          </a:p>
          <a:p>
            <a:pPr marL="266700" indent="-266700">
              <a:buClr>
                <a:schemeClr val="tx1"/>
              </a:buClr>
              <a:buFontTx/>
              <a:buNone/>
            </a:pPr>
            <a:endParaRPr lang="pl-PL" altLang="pl-P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9459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Tx/>
              <a:buNone/>
            </a:pPr>
            <a:r>
              <a:rPr lang="pl-PL" altLang="pl-PL" b="1" smtClean="0"/>
              <a:t>Substancje dodatkowe:</a:t>
            </a:r>
          </a:p>
          <a:p>
            <a:pPr marL="266700" indent="-266700"/>
            <a:r>
              <a:rPr lang="pl-PL" altLang="pl-PL" sz="2400" smtClean="0"/>
              <a:t>w Europie stosuje się numerację substancji dodatkowych dozwolonych do stosowania w żywności; </a:t>
            </a:r>
          </a:p>
          <a:p>
            <a:pPr marL="266700" indent="-266700"/>
            <a:r>
              <a:rPr lang="pl-PL" altLang="pl-PL" sz="2400" smtClean="0"/>
              <a:t>każda substancja ma swój symbol, np. E-300, czyli kwas askorbinowy; </a:t>
            </a:r>
          </a:p>
          <a:p>
            <a:pPr marL="266700" indent="-266700"/>
            <a:r>
              <a:rPr lang="pl-PL" altLang="pl-PL" sz="2400" smtClean="0"/>
              <a:t>ułatwiają przetwórstwo żywności lub zwiększają bezpieczeństwo mikrobiologiczne, stosowane w ilościach które dopuszczają normy;</a:t>
            </a:r>
          </a:p>
          <a:p>
            <a:pPr marL="266700" indent="-266700"/>
            <a:r>
              <a:rPr lang="pl-PL" altLang="pl-PL" sz="2400" smtClean="0"/>
              <a:t>mogą być naturalne, identyczne z naturalnymi i syntetyczne;</a:t>
            </a:r>
          </a:p>
          <a:p>
            <a:pPr marL="266700" indent="-266700"/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0483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pl-PL" altLang="pl-PL" b="1" smtClean="0"/>
              <a:t>Składniki dodatkowe według numeracji „E”:</a:t>
            </a:r>
            <a:endParaRPr lang="pl-PL" altLang="pl-PL" smtClean="0"/>
          </a:p>
          <a:p>
            <a:pPr marL="0" indent="0"/>
            <a:endParaRPr lang="pl-PL" altLang="pl-PL" smtClean="0"/>
          </a:p>
        </p:txBody>
      </p:sp>
      <p:graphicFrame>
        <p:nvGraphicFramePr>
          <p:cNvPr id="20553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830083"/>
              </p:ext>
            </p:extLst>
          </p:nvPr>
        </p:nvGraphicFramePr>
        <p:xfrm>
          <a:off x="1403350" y="2708275"/>
          <a:ext cx="6264275" cy="2859902"/>
        </p:xfrm>
        <a:graphic>
          <a:graphicData uri="http://schemas.openxmlformats.org/drawingml/2006/table">
            <a:tbl>
              <a:tblPr/>
              <a:tblGrid>
                <a:gridCol w="3096642"/>
                <a:gridCol w="3167633"/>
              </a:tblGrid>
              <a:tr h="36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E-100 do E-180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Barwniki 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E-420 i E-421 oraz E-950 </a:t>
                      </a: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do </a:t>
                      </a: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E-968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Słodziki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Inne numery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Inne dodatki, np.: konserwanty, przeciwutleniacze, </a:t>
                      </a:r>
                      <a:r>
                        <a:rPr kumimoji="0" lang="pl-PL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synergenty</a:t>
                      </a: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emulgatory, stabilizatory, zagęstniki, regulatory kwasowości, dodatki przetwórcze, substancje wzmacniające smak, środki nabłyszczające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560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altLang="pl-PL" b="1" smtClean="0"/>
              <a:t>Znakowanie jaj jako przykład oznakowania specyficznej grupy żywności</a:t>
            </a:r>
          </a:p>
          <a:p>
            <a:pPr marL="0" indent="0"/>
            <a:endParaRPr lang="pl-PL" altLang="pl-PL" b="1" smtClean="0"/>
          </a:p>
        </p:txBody>
      </p:sp>
      <p:pic>
        <p:nvPicPr>
          <p:cNvPr id="25604" name="Picture 25" descr="jaj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357563"/>
            <a:ext cx="3455987" cy="26765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8100" y="3413125"/>
            <a:ext cx="2663825" cy="1008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Kod państwa, w którym </a:t>
            </a:r>
          </a:p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wyprodukowano jajo;</a:t>
            </a:r>
          </a:p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PL - Polska</a:t>
            </a: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684213" y="5300663"/>
            <a:ext cx="2663825" cy="136683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Kod systemu hodowli:</a:t>
            </a: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0 – </a:t>
            </a:r>
            <a:r>
              <a:rPr lang="pl-PL" sz="1400" b="1" dirty="0" smtClean="0">
                <a:solidFill>
                  <a:schemeClr val="tx1"/>
                </a:solidFill>
                <a:latin typeface="+mn-lt"/>
              </a:rPr>
              <a:t>chów ekologiczny</a:t>
            </a:r>
            <a:endParaRPr lang="pl-PL" sz="1400" b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1 – chów na wolnym wybiegu</a:t>
            </a: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2 – chów ściółkowy</a:t>
            </a: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3 – chów klatkowy</a:t>
            </a:r>
          </a:p>
        </p:txBody>
      </p:sp>
      <p:sp>
        <p:nvSpPr>
          <p:cNvPr id="24583" name="Rectangle 17"/>
          <p:cNvSpPr>
            <a:spLocks noChangeArrowheads="1"/>
          </p:cNvSpPr>
          <p:nvPr/>
        </p:nvSpPr>
        <p:spPr bwMode="auto">
          <a:xfrm>
            <a:off x="5651500" y="2708275"/>
            <a:ext cx="2663825" cy="1008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Oznaczenie zakładu, czyli </a:t>
            </a:r>
            <a:br>
              <a:rPr lang="pl-PL" sz="1400" b="1" dirty="0">
                <a:solidFill>
                  <a:schemeClr val="tx1"/>
                </a:solidFill>
                <a:latin typeface="+mn-lt"/>
              </a:rPr>
            </a:br>
            <a:r>
              <a:rPr lang="pl-PL" sz="1400" b="1" dirty="0">
                <a:solidFill>
                  <a:schemeClr val="tx1"/>
                </a:solidFill>
                <a:latin typeface="+mn-lt"/>
              </a:rPr>
              <a:t>weterynaryjny numer </a:t>
            </a:r>
            <a:br>
              <a:rPr lang="pl-PL" sz="1400" b="1" dirty="0">
                <a:solidFill>
                  <a:schemeClr val="tx1"/>
                </a:solidFill>
                <a:latin typeface="+mn-lt"/>
              </a:rPr>
            </a:br>
            <a:r>
              <a:rPr lang="pl-PL" sz="1400" b="1" dirty="0">
                <a:solidFill>
                  <a:schemeClr val="tx1"/>
                </a:solidFill>
                <a:latin typeface="+mn-lt"/>
              </a:rPr>
              <a:t>identyfikacyjny</a:t>
            </a:r>
          </a:p>
        </p:txBody>
      </p:sp>
      <p:sp>
        <p:nvSpPr>
          <p:cNvPr id="25608" name="Line 21"/>
          <p:cNvSpPr>
            <a:spLocks noChangeShapeType="1"/>
          </p:cNvSpPr>
          <p:nvPr/>
        </p:nvSpPr>
        <p:spPr bwMode="auto">
          <a:xfrm>
            <a:off x="2701925" y="3825875"/>
            <a:ext cx="1006475" cy="25241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09" name="Line 22"/>
          <p:cNvSpPr>
            <a:spLocks noChangeShapeType="1"/>
          </p:cNvSpPr>
          <p:nvPr/>
        </p:nvSpPr>
        <p:spPr bwMode="auto">
          <a:xfrm flipH="1">
            <a:off x="4643438" y="3284538"/>
            <a:ext cx="1008062" cy="720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0" name="Line 23"/>
          <p:cNvSpPr>
            <a:spLocks noChangeShapeType="1"/>
          </p:cNvSpPr>
          <p:nvPr/>
        </p:nvSpPr>
        <p:spPr bwMode="auto">
          <a:xfrm flipV="1">
            <a:off x="2555875" y="4652963"/>
            <a:ext cx="792163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3348038" y="4149725"/>
            <a:ext cx="287337" cy="504825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2" name="Rectangle 26"/>
          <p:cNvSpPr>
            <a:spLocks noChangeArrowheads="1"/>
          </p:cNvSpPr>
          <p:nvPr/>
        </p:nvSpPr>
        <p:spPr bwMode="auto">
          <a:xfrm>
            <a:off x="3708400" y="4076700"/>
            <a:ext cx="287338" cy="360363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3" name="Rectangle 27"/>
          <p:cNvSpPr>
            <a:spLocks noChangeArrowheads="1"/>
          </p:cNvSpPr>
          <p:nvPr/>
        </p:nvSpPr>
        <p:spPr bwMode="auto">
          <a:xfrm>
            <a:off x="4067175" y="4005263"/>
            <a:ext cx="1081088" cy="503237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662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b="1" smtClean="0"/>
              <a:t>Po powrocie z zakupów:</a:t>
            </a:r>
            <a:endParaRPr lang="pl-PL" altLang="pl-PL" smtClean="0"/>
          </a:p>
          <a:p>
            <a:pPr>
              <a:lnSpc>
                <a:spcPct val="90000"/>
              </a:lnSpc>
            </a:pPr>
            <a:r>
              <a:rPr lang="pl-PL" altLang="pl-PL" smtClean="0"/>
              <a:t>owoce i warzywa przechowujemy w lodówce, najlepiej w przeznaczonych do tego pojemnikach, na dole; bananów i pomidorów raczej nie wkładamy do lodówki;</a:t>
            </a:r>
          </a:p>
          <a:p>
            <a:pPr>
              <a:lnSpc>
                <a:spcPct val="90000"/>
              </a:lnSpc>
            </a:pPr>
            <a:r>
              <a:rPr lang="pl-PL" altLang="pl-PL" smtClean="0"/>
              <a:t>grzyby przechowujemy w papierowych torebkach;</a:t>
            </a:r>
          </a:p>
          <a:p>
            <a:pPr>
              <a:lnSpc>
                <a:spcPct val="90000"/>
              </a:lnSpc>
            </a:pPr>
            <a:r>
              <a:rPr lang="pl-PL" altLang="pl-PL" smtClean="0"/>
              <a:t>produkty mrożone wkładamy jak najszybciej do zamrażarki;</a:t>
            </a:r>
          </a:p>
          <a:p>
            <a:pPr>
              <a:lnSpc>
                <a:spcPct val="90000"/>
              </a:lnSpc>
            </a:pPr>
            <a:r>
              <a:rPr lang="pl-PL" altLang="pl-PL" smtClean="0"/>
              <a:t>mięso przechowujemy jak najkrócej w lodówce i z dala od innych produktów;</a:t>
            </a:r>
          </a:p>
          <a:p>
            <a:pPr>
              <a:lnSpc>
                <a:spcPct val="90000"/>
              </a:lnSpc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pl-PL" b="1" smtClean="0"/>
              <a:t>Po powrocie z zakupów:</a:t>
            </a:r>
          </a:p>
          <a:p>
            <a:r>
              <a:rPr lang="pl-PL" altLang="pl-PL" smtClean="0"/>
              <a:t>produkty wysokotłuszczowe przechowujemy </a:t>
            </a:r>
            <a:br>
              <a:rPr lang="pl-PL" altLang="pl-PL" smtClean="0"/>
            </a:br>
            <a:r>
              <a:rPr lang="pl-PL" altLang="pl-PL" smtClean="0"/>
              <a:t>w pojemnikach szklanych;</a:t>
            </a:r>
          </a:p>
          <a:p>
            <a:r>
              <a:rPr lang="pl-PL" altLang="pl-PL" smtClean="0"/>
              <a:t>zawartość puszek po otwarciu przekładamy do szklanych lub porcelanowych opakowań (do 24h);</a:t>
            </a:r>
          </a:p>
          <a:p>
            <a:r>
              <a:rPr lang="pl-PL" altLang="pl-PL" smtClean="0"/>
              <a:t>soki i produkty paczkowane po otwarciu przechowujemy w lodówce (jak najkrócej);</a:t>
            </a:r>
          </a:p>
          <a:p>
            <a:r>
              <a:rPr lang="pl-PL" altLang="pl-PL" smtClean="0"/>
              <a:t>oliwę i olej przechowujemy w szczelnych, ciemnych  butelkach;</a:t>
            </a:r>
          </a:p>
          <a:p>
            <a:pPr>
              <a:buFontTx/>
              <a:buNone/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339975" y="0"/>
            <a:ext cx="68040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3200" b="1" i="1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endParaRPr lang="pl-PL" altLang="pl-PL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endParaRPr lang="pl-PL" altLang="pl-PL">
              <a:latin typeface="Arial" panose="020B0604020202020204" pitchFamily="34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5125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pl-PL" altLang="pl-PL" b="1" smtClean="0">
                <a:cs typeface="Calibri" panose="020F0502020204030204" pitchFamily="34" charset="0"/>
              </a:rPr>
              <a:t>Plan prezentacji: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Podstawowe definicje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Rady dla kupującego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Etykiety produktów żywnościowych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Substancje dodatkowe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Wzbogacanie żywności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Znakowanie żywności ekologicznej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Znakowanie jaj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Po powrocie z zakupów</a:t>
            </a:r>
          </a:p>
          <a:p>
            <a:pPr marL="0" indent="0">
              <a:lnSpc>
                <a:spcPct val="90000"/>
              </a:lnSpc>
            </a:pPr>
            <a:endParaRPr lang="pl-PL" altLang="pl-PL" smtClean="0"/>
          </a:p>
          <a:p>
            <a:pPr marL="0" indent="0">
              <a:lnSpc>
                <a:spcPct val="90000"/>
              </a:lnSpc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09738"/>
            <a:ext cx="8229600" cy="1143000"/>
          </a:xfrm>
        </p:spPr>
        <p:txBody>
          <a:bodyPr/>
          <a:lstStyle/>
          <a:p>
            <a:r>
              <a:rPr lang="pl-PL" altLang="pl-PL" sz="4800" smtClean="0">
                <a:solidFill>
                  <a:srgbClr val="FF0000"/>
                </a:solidFill>
              </a:rPr>
              <a:t>PAMIĘTAJ!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endParaRPr lang="pl-PL" altLang="pl-PL" sz="400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pl-PL" altLang="pl-PL" sz="400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Nikt tak dobrze i sumiennie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o ciebie nie zadba,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jak ty sam zadbasz o siebie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i własne zdrowie.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pl-PL" altLang="pl-PL" sz="4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614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pl-PL" b="1" dirty="0" smtClean="0"/>
              <a:t>Żywność</a:t>
            </a:r>
            <a:r>
              <a:rPr lang="pl-PL" altLang="pl-PL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substancje lub ich mieszaniny spożywane przez człowieka, w celu dostarczenia organizmowi niezbędnych składników odżywczych.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pl-PL" b="1" dirty="0" smtClean="0"/>
              <a:t>Żywność (środek spożywczy)</a:t>
            </a:r>
            <a:r>
              <a:rPr lang="pl-PL" altLang="pl-PL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każda substancja lub produkt, przetworzony, częściowo przetworzony lub nieprzetworzony, przeznaczony do spożycia przez ludzi, w tym napoje, gumy do żucia, woda oraz składniki żywności celowo dodawane do żywności w procesie produkcji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pl-PL" altLang="pl-PL" sz="1600" i="1" dirty="0" smtClean="0"/>
              <a:t>definicja w/g Rozporządzenia (WE) nr 178/2002</a:t>
            </a:r>
          </a:p>
          <a:p>
            <a:pPr>
              <a:lnSpc>
                <a:spcPct val="80000"/>
              </a:lnSpc>
            </a:pPr>
            <a:endParaRPr lang="pl-PL" altLang="pl-PL" dirty="0" smtClean="0"/>
          </a:p>
          <a:p>
            <a:pPr>
              <a:lnSpc>
                <a:spcPct val="80000"/>
              </a:lnSpc>
            </a:pPr>
            <a:endParaRPr lang="pl-PL" alt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5" name="Text Box 3"/>
          <p:cNvSpPr txBox="1">
            <a:spLocks noChangeArrowheads="1"/>
          </p:cNvSpPr>
          <p:nvPr/>
        </p:nvSpPr>
        <p:spPr bwMode="auto">
          <a:xfrm>
            <a:off x="898525" y="1412875"/>
            <a:ext cx="79216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pl-PL" b="1" u="sng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smtClean="0"/>
              <a:t>Europejskie i polskie prawo ma na celu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u="sng" smtClean="0"/>
              <a:t>ochronę zdrowia i życia konsumentów</a:t>
            </a:r>
            <a:r>
              <a:rPr lang="pl-PL" altLang="pl-PL" b="1" smtClean="0"/>
              <a:t>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smtClean="0"/>
              <a:t>WIĘC Z DEFINICJI:</a:t>
            </a:r>
          </a:p>
          <a:p>
            <a:pPr algn="ctr">
              <a:lnSpc>
                <a:spcPct val="90000"/>
              </a:lnSpc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u="sng" smtClean="0"/>
              <a:t>ŻYWNOŚĆ JEST BEZPIECZNA!</a:t>
            </a:r>
          </a:p>
          <a:p>
            <a:pPr>
              <a:lnSpc>
                <a:spcPct val="90000"/>
              </a:lnSpc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8195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altLang="pl-PL" b="1" smtClean="0"/>
              <a:t>Na bezpieczeństwo żywności mają wpływ warunki sanitarno – higieniczne :</a:t>
            </a:r>
          </a:p>
          <a:p>
            <a:pPr lvl="1">
              <a:buFontTx/>
              <a:buChar char="•"/>
            </a:pPr>
            <a:r>
              <a:rPr lang="pl-PL" altLang="pl-PL" smtClean="0"/>
              <a:t>produkcji rolniczej;</a:t>
            </a:r>
          </a:p>
          <a:p>
            <a:pPr lvl="1">
              <a:buFontTx/>
              <a:buChar char="•"/>
            </a:pPr>
            <a:r>
              <a:rPr lang="pl-PL" altLang="pl-PL" smtClean="0"/>
              <a:t>przetwórstwa żywności;</a:t>
            </a:r>
          </a:p>
          <a:p>
            <a:pPr lvl="1">
              <a:buFontTx/>
              <a:buChar char="•"/>
            </a:pPr>
            <a:r>
              <a:rPr lang="pl-PL" altLang="pl-PL" smtClean="0"/>
              <a:t>obrotu handlowego;</a:t>
            </a:r>
          </a:p>
          <a:p>
            <a:pPr lvl="1">
              <a:buFontTx/>
              <a:buChar char="•"/>
            </a:pPr>
            <a:r>
              <a:rPr lang="pl-PL" altLang="pl-PL" smtClean="0"/>
              <a:t>przygotowania żywności (w domu, restauracji);</a:t>
            </a:r>
          </a:p>
          <a:p>
            <a:pPr marL="0" indent="0"/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altLang="pl-P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pl-PL" altLang="pl-PL" sz="4400" i="1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Nikt tak dobrze </a:t>
            </a:r>
            <a:br>
              <a:rPr lang="pl-PL" altLang="pl-PL" sz="4400" i="1" smtClean="0"/>
            </a:br>
            <a:r>
              <a:rPr lang="pl-PL" altLang="pl-PL" sz="4400" i="1" smtClean="0"/>
              <a:t>i sumiennie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o ciebie nie zadba,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jak ty sam zadbasz </a:t>
            </a:r>
            <a:br>
              <a:rPr lang="pl-PL" altLang="pl-PL" sz="4400" i="1" smtClean="0"/>
            </a:br>
            <a:r>
              <a:rPr lang="pl-PL" altLang="pl-PL" sz="4400" i="1" smtClean="0"/>
              <a:t>o siebie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i własne zdrowie.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pl-PL" altLang="pl-PL" sz="4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024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pl-PL" b="1" dirty="0" smtClean="0"/>
              <a:t>Rady dla kupującego:</a:t>
            </a:r>
            <a:endParaRPr lang="pl-PL" altLang="pl-PL" dirty="0" smtClean="0"/>
          </a:p>
          <a:p>
            <a:pPr>
              <a:lnSpc>
                <a:spcPct val="80000"/>
              </a:lnSpc>
            </a:pPr>
            <a:r>
              <a:rPr lang="pl-PL" altLang="pl-PL" dirty="0" smtClean="0"/>
              <a:t>planujmy zakupy;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w miarę możliwości kupujmy od producentów żywności oraz wybierajmy produkty, które przebyły jak najkrótszą drogę od producenta do klienta;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chcąc kupić świeże artykuły, wybierajmy sklepy, które mają sprawdzoną renomę;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kupujmy </a:t>
            </a:r>
            <a:r>
              <a:rPr lang="pl-PL" altLang="pl-PL" dirty="0" smtClean="0"/>
              <a:t>żywność jak </a:t>
            </a:r>
            <a:r>
              <a:rPr lang="pl-PL" altLang="pl-PL" dirty="0" smtClean="0"/>
              <a:t>najmniej przetworzoną;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nie kupujmy produktów łatwo psujących się, jeśli </a:t>
            </a:r>
            <a:br>
              <a:rPr lang="pl-PL" altLang="pl-PL" dirty="0" smtClean="0"/>
            </a:br>
            <a:r>
              <a:rPr lang="pl-PL" altLang="pl-PL" dirty="0" smtClean="0"/>
              <a:t>nie wykorzystamy ich od razu;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pl-PL" altLang="pl-PL" sz="4800" b="1" dirty="0" smtClean="0"/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638" indent="-274638">
              <a:buFontTx/>
              <a:buNone/>
            </a:pPr>
            <a:r>
              <a:rPr lang="pl-PL" altLang="pl-PL" b="1" smtClean="0"/>
              <a:t>… oraz: </a:t>
            </a:r>
          </a:p>
          <a:p>
            <a:pPr marL="274638" indent="-274638">
              <a:buClr>
                <a:schemeClr val="tx1"/>
              </a:buClr>
            </a:pPr>
            <a:r>
              <a:rPr lang="pl-PL" altLang="pl-PL" b="1" smtClean="0"/>
              <a:t>czytajmy etykiety produktów;</a:t>
            </a:r>
          </a:p>
          <a:p>
            <a:pPr marL="274638" indent="-274638">
              <a:buClr>
                <a:schemeClr val="tx1"/>
              </a:buClr>
            </a:pPr>
            <a:r>
              <a:rPr lang="pl-PL" altLang="pl-PL" smtClean="0"/>
              <a:t>zwróćmy uwagę na warunki przechowywania (np. temperatura);</a:t>
            </a:r>
          </a:p>
          <a:p>
            <a:pPr marL="274638" indent="-274638">
              <a:buClr>
                <a:schemeClr val="tx1"/>
              </a:buClr>
            </a:pPr>
            <a:r>
              <a:rPr lang="pl-PL" altLang="pl-PL" smtClean="0"/>
              <a:t>oceńmy wygląd, zapach produktu i stan opakowania;</a:t>
            </a:r>
          </a:p>
          <a:p>
            <a:pPr marL="274638" indent="-274638"/>
            <a:endParaRPr lang="pl-PL" altLang="pl-PL" smtClean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pl-PL" altLang="pl-PL" sz="40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339975" y="0"/>
            <a:ext cx="68040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3200" b="1" i="1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2293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b="1" dirty="0" smtClean="0"/>
              <a:t>Etykieta produktu powinna zawierać:</a:t>
            </a:r>
            <a:endParaRPr lang="pl-PL" altLang="pl-PL" sz="2400" dirty="0" smtClean="0"/>
          </a:p>
          <a:p>
            <a:pPr>
              <a:lnSpc>
                <a:spcPct val="90000"/>
              </a:lnSpc>
            </a:pPr>
            <a:r>
              <a:rPr lang="pl-PL" altLang="pl-PL" sz="2400" b="1" dirty="0" smtClean="0"/>
              <a:t>nazwę produktu</a:t>
            </a:r>
            <a:r>
              <a:rPr lang="pl-PL" altLang="pl-PL" sz="24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pl-PL" altLang="pl-PL" sz="2400" b="1" dirty="0" smtClean="0"/>
              <a:t>skład surowcowy </a:t>
            </a:r>
            <a:r>
              <a:rPr lang="pl-PL" altLang="pl-PL" sz="2400" dirty="0" smtClean="0"/>
              <a:t>– </a:t>
            </a:r>
            <a:r>
              <a:rPr lang="pl-PL" altLang="pl-PL" sz="2000" dirty="0" smtClean="0"/>
              <a:t>nazwy składników użytych do produkcji w kolejności malejącej według zawartości wagowej;</a:t>
            </a:r>
          </a:p>
          <a:p>
            <a:pPr>
              <a:lnSpc>
                <a:spcPct val="90000"/>
              </a:lnSpc>
            </a:pPr>
            <a:r>
              <a:rPr lang="pl-PL" altLang="pl-PL" sz="2400" b="1" dirty="0" smtClean="0"/>
              <a:t>informację o alergenach</a:t>
            </a:r>
            <a:r>
              <a:rPr lang="pl-PL" altLang="pl-PL" sz="2400" dirty="0" smtClean="0"/>
              <a:t> – </a:t>
            </a:r>
            <a:r>
              <a:rPr lang="pl-PL" altLang="pl-PL" sz="2000" dirty="0" smtClean="0"/>
              <a:t>składniki, które powodują alergie muszą być wyróżnione </a:t>
            </a:r>
          </a:p>
          <a:p>
            <a:pPr lvl="0"/>
            <a:r>
              <a:rPr lang="pl-PL" sz="2400" b="1" dirty="0" smtClean="0"/>
              <a:t>termin </a:t>
            </a:r>
            <a:r>
              <a:rPr lang="pl-PL" sz="2400" b="1" dirty="0"/>
              <a:t>przydatności do spożycia lub data minimalnej trwałości</a:t>
            </a:r>
            <a:endParaRPr lang="pl-PL" sz="2400" dirty="0"/>
          </a:p>
          <a:p>
            <a:pPr lvl="1"/>
            <a:r>
              <a:rPr lang="pl-PL" sz="1800" b="1" dirty="0" smtClean="0"/>
              <a:t>termin </a:t>
            </a:r>
            <a:r>
              <a:rPr lang="pl-PL" sz="1800" b="1" dirty="0"/>
              <a:t>przydatności do spożycia</a:t>
            </a:r>
            <a:r>
              <a:rPr lang="pl-PL" sz="1800" dirty="0"/>
              <a:t> to data, po upływie której produkt nie powinien być spożywany. Data jest poprzedzana określeniem „należy spożyć do”. Jest stosowany w przypadku produktów łatwo psujących się.</a:t>
            </a:r>
          </a:p>
          <a:p>
            <a:pPr lvl="1"/>
            <a:r>
              <a:rPr lang="pl-PL" sz="1800" b="1" dirty="0" smtClean="0"/>
              <a:t>data </a:t>
            </a:r>
            <a:r>
              <a:rPr lang="pl-PL" sz="1800" b="1" dirty="0"/>
              <a:t>minimalnej trwałości</a:t>
            </a:r>
            <a:r>
              <a:rPr lang="pl-PL" sz="1800" dirty="0"/>
              <a:t> to data, do której prawidłowo przechowywana żywność zachowuje wszystkie swoje właściwości. Jest poprzedzana określeniem „najlepiej spożyć do” lub „najlepiej spożyć przed”.</a:t>
            </a:r>
          </a:p>
          <a:p>
            <a:pPr>
              <a:lnSpc>
                <a:spcPct val="90000"/>
              </a:lnSpc>
            </a:pPr>
            <a:endParaRPr lang="pl-PL" altLang="pl-PL" sz="2400" dirty="0" smtClean="0"/>
          </a:p>
          <a:p>
            <a:pPr>
              <a:lnSpc>
                <a:spcPct val="90000"/>
              </a:lnSpc>
            </a:pPr>
            <a:endParaRPr lang="pl-PL" alt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JWW_bank_scenariuszy">
  <a:themeElements>
    <a:clrScheme name="Niestandardowy 1">
      <a:dk1>
        <a:sysClr val="windowText" lastClr="000000"/>
      </a:dk1>
      <a:lt1>
        <a:sysClr val="window" lastClr="FFFFFF"/>
      </a:lt1>
      <a:dk2>
        <a:srgbClr val="97D5EA"/>
      </a:dk2>
      <a:lt2>
        <a:srgbClr val="D3D943"/>
      </a:lt2>
      <a:accent1>
        <a:srgbClr val="97D5EA"/>
      </a:accent1>
      <a:accent2>
        <a:srgbClr val="FF0000"/>
      </a:accent2>
      <a:accent3>
        <a:srgbClr val="D3D943"/>
      </a:accent3>
      <a:accent4>
        <a:srgbClr val="EA6A9D"/>
      </a:accent4>
      <a:accent5>
        <a:srgbClr val="FFE93F"/>
      </a:accent5>
      <a:accent6>
        <a:srgbClr val="FF9900"/>
      </a:accent6>
      <a:hlink>
        <a:srgbClr val="47A4AB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ZJWW_bank_scenariuszy" id="{43617181-02BE-4571-A40A-625AE175A0F3}" vid="{017B5344-8B46-4E03-AF26-6DE36BCF3AD2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ZJWW_bank_scenariuszy</Template>
  <TotalTime>7786</TotalTime>
  <Words>974</Words>
  <Application>Microsoft Office PowerPoint</Application>
  <PresentationFormat>Pokaz na ekranie (4:3)</PresentationFormat>
  <Paragraphs>153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Calibri</vt:lpstr>
      <vt:lpstr>Calibri Light</vt:lpstr>
      <vt:lpstr>Wingdings</vt:lpstr>
      <vt:lpstr>ZJWW_bank_scenariuszy</vt:lpstr>
      <vt:lpstr>Mądre zakupy</vt:lpstr>
      <vt:lpstr>Mądre zakupy</vt:lpstr>
      <vt:lpstr>Mądre zakupy</vt:lpstr>
      <vt:lpstr>Mądre zakupy</vt:lpstr>
      <vt:lpstr>Mądre zakupy</vt:lpstr>
      <vt:lpstr>Prezentacja programu PowerPoint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PAMIĘTAJ!</vt:lpstr>
    </vt:vector>
  </TitlesOfParts>
  <Company>Inkom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żywności.  Żywność zdrowa i niezdrowa</dc:title>
  <dc:creator>Inkom</dc:creator>
  <cp:lastModifiedBy>fbos</cp:lastModifiedBy>
  <cp:revision>236</cp:revision>
  <dcterms:created xsi:type="dcterms:W3CDTF">2005-09-10T16:33:03Z</dcterms:created>
  <dcterms:modified xsi:type="dcterms:W3CDTF">2020-01-16T16:28:45Z</dcterms:modified>
</cp:coreProperties>
</file>